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Inter"/>
      <p:regular r:id="rId55"/>
      <p:bold r:id="rId56"/>
      <p:italic r:id="rId57"/>
      <p:boldItalic r:id="rId58"/>
    </p:embeddedFont>
    <p:embeddedFont>
      <p:font typeface="Quattrocento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QuattrocentoSans-boldItalic.fntdata"/><Relationship Id="rId61" Type="http://schemas.openxmlformats.org/officeDocument/2006/relationships/font" Target="fonts/Quattrocento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Quattrocento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Inter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Inter-italic.fntdata"/><Relationship Id="rId12" Type="http://schemas.openxmlformats.org/officeDocument/2006/relationships/slide" Target="slides/slide7.xml"/><Relationship Id="rId56" Type="http://schemas.openxmlformats.org/officeDocument/2006/relationships/font" Target="fonts/Inter-bold.fntdata"/><Relationship Id="rId15" Type="http://schemas.openxmlformats.org/officeDocument/2006/relationships/slide" Target="slides/slide10.xml"/><Relationship Id="rId59" Type="http://schemas.openxmlformats.org/officeDocument/2006/relationships/font" Target="fonts/QuattrocentoSans-regular.fntdata"/><Relationship Id="rId14" Type="http://schemas.openxmlformats.org/officeDocument/2006/relationships/slide" Target="slides/slide9.xml"/><Relationship Id="rId58" Type="http://schemas.openxmlformats.org/officeDocument/2006/relationships/font" Target="fonts/Int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2595e1db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2595e1db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50f3f72f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650f3f72f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11271502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11271502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50f3f72f8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650f3f72f8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SLIDES_API10048609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SLIDES_API10048609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2595e1dbb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b2595e1dbb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2595e1dbb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b2595e1dbb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2595e1dbb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b2595e1dbb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78f511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2278f511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278f5114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2278f5114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278f511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2278f511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278f5114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2278f5114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278f5114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2278f5114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278f51143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2278f51143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278f51143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2278f51143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8a3906a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28a3906a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8a3906ad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28a3906ad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50f3f72f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650f3f72f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8a3906a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28a3906ad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278f5114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2278f5114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278f511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278f511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278f5114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2278f5114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278f5114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2278f5114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278f5114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2278f5114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278f5114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2278f5114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278f5114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278f5114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278f5114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2278f5114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278f51143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2278f51143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278f5114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UofT JupyterHub is a cloud-based Jupyter Notebook service provided by the University of Toronto. It allows students, faculty, and researchers to run Python and other programming environments directly from a web browser without needing to install anything on their local machines.</a:t>
            </a:r>
            <a:endParaRPr/>
          </a:p>
        </p:txBody>
      </p:sp>
      <p:sp>
        <p:nvSpPr>
          <p:cNvPr id="369" name="Google Shape;369;g32278f5114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278f511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2278f511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2595e1dbb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b2595e1dbb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2595e1dbb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b2595e1dbb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b2595e1dbb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b2595e1dbb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2595e1dbb_1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b2595e1dbb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8a3906ad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28a3906a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2595e1dbb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2595e1db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SLIDES_API3269399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SLIDES_API3269399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2595e1d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2595e1d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2595e1d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2595e1d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hyperlink" Target="https://www.geeksforgeeks.org/how-does-nasa-use-machine-learning/" TargetMode="External"/><Relationship Id="rId6" Type="http://schemas.openxmlformats.org/officeDocument/2006/relationships/hyperlink" Target="https://www.smartcitiesworld.net/opinions/driving-autonomous-vehicles-forward-with-intelligent-infrastructur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li.do/features-google-slides?payload=eyJwb2xsVXVpZCI6IjJkYjFiYmMyLTMzZDYtNDQ5MS1hMjNjLTEzMzBlYTEwYzE3ZiIsInByZXNlbnRhdGlvbklkIjoiMU4zWHJvX2Z0YlFSMmNMS0V1YVZhUUJjcFQ0RS1TRE1MOFhrTTFSanlkNFUiLCJzbGlkZUlkIjoiU0xJREVTX0FQSTExMjcxNTAyNDBfMCIsInRpbWVsaW5lIjpbeyJzaG93UmVzdWx0cyI6dHJ1ZSwicG9sbFF1ZXN0aW9uVXVpZCI6ImQwMzA1NzI5LTMyOTItNGFiNi04YWNhLWE1N2JiMzE1YzMzYyJ9XSwidHlwZSI6IlNsaWRvUG9sbCJ9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3BlblRleHQ%3D" TargetMode="External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.do/features-google-slides?payload=eyJwb2xsVXVpZCI6ImQ2NDYzZjFkLWMzN2MtNDMzOC05ODYzLWFhYzA1NGEwMjMyMyIsInByZXNlbnRhdGlvbklkIjoiMU4zWHJvX2Z0YlFSMmNMS0V1YVZhUUJjcFQ0RS1TRE1MOFhrTTFSanlkNFUiLCJzbGlkZUlkIjoiU0xJREVTX0FQSTEwMDQ4NjA5NDFfMCIsInRpbWVsaW5lIjpbeyJzaG93UmVzdWx0cyI6dHJ1ZSwicG9sbFF1ZXN0aW9uVXVpZCI6IjBiNTI0ZTAzLWE0MzYtNDU1OS1iNWU4LTdhNTY3YTUwNzI2MiJ9XSwidHlwZSI6IlNsaWRvUG9sbCJ9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XVsdGlwbGVDaG9pY2U%3D" TargetMode="External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naconda.com/download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ctiprosoftware.com/products/controls/universal/syntaxeditor" TargetMode="External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Relationship Id="rId4" Type="http://schemas.openxmlformats.org/officeDocument/2006/relationships/hyperlink" Target="https://www.youtube.com/watch?v=zIjI8H945T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aabus.weebly.com/blog/visual-studio-code-debugger-step-one" TargetMode="External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jupyter.utoronto.ca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chrome.google.com/webstore/detail/slido/dhhclfjehmpacimcdknijodpjpmppkii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s://www.sli.do/features-google-slides?payload=eyJwb2xsVXVpZCI6IjA3NjQzMjRmLTU3YzUtNDgxNy1hYjMxLTAyY2Q3ZTEwNTUzNCIsInByZXNlbnRhdGlvbklkIjoiMU4zWHJvX2Z0YlFSMmNMS0V1YVZhUUJjcFQ0RS1TRE1MOFhrTTFSanlkNFUiLCJzbGlkZUlkIjoiU0xJREVTX0FQSTMyNjkzOTkzMl8wIiwidGltZWxpbmUiOlt7InNob3dSZXN1bHRzIjp0cnVlLCJwb2xsUXVlc3Rpb25VdWlkIjoiYmIzODQ0MmYtZGQ5NC00ZDA0LWFhNGQtZTJkOTYzMTI1YWZkIn1dLCJ0eXBlIjoiU2xpZG9Qb2xsIn0%3D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www.sli.do/features-google-slides?interaction-type=V29yZENsb3V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97Nm5OWYUi4GRYmF3SgRXkoSkF-I9Qde/view" TargetMode="External"/><Relationship Id="rId6" Type="http://schemas.openxmlformats.org/officeDocument/2006/relationships/image" Target="../media/image7.jpg"/><Relationship Id="rId7" Type="http://schemas.openxmlformats.org/officeDocument/2006/relationships/hyperlink" Target="https://elearningindustry.com/the-rise-of-artificial-intelligence-in-healthcare" TargetMode="External"/><Relationship Id="rId8" Type="http://schemas.openxmlformats.org/officeDocument/2006/relationships/hyperlink" Target="https://in3d.io/blog_page/realistic-avatar-creator-3d-scanning-too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5" y="1848249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Quattrocento Sans"/>
              <a:buNone/>
            </a:pPr>
            <a:r>
              <a:rPr b="0" lang="en" sz="3600"/>
              <a:t>Tutorial </a:t>
            </a:r>
            <a:r>
              <a:rPr lang="en" sz="3600"/>
              <a:t>0</a:t>
            </a:r>
            <a:r>
              <a:rPr b="0" lang="en" sz="3600"/>
              <a:t> - Week </a:t>
            </a:r>
            <a:r>
              <a:rPr lang="en" sz="3600"/>
              <a:t>1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0" y="252000"/>
            <a:ext cx="9144000" cy="5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baseline="30000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794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Space agencies, such as NASA, heavily depend on coding for space exploration missions (spacecraft navigation, data analysis, etc.).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Autonomous vehicles use image recognition for safe navigation, as cameras capture real-time surroundings and algorithms identify objects, pedestrians, and other vehicles on the road.</a:t>
            </a:r>
            <a:endParaRPr sz="1100">
              <a:solidFill>
                <a:schemeClr val="lt1"/>
              </a:solidFill>
            </a:endParaRPr>
          </a:p>
          <a:p>
            <a:pPr indent="-27940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Regardless of background, coding is always an achievable skill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800"/>
              <a:buFont typeface="Noto Sans Symbols"/>
              <a:buChar char="●"/>
            </a:pP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NEVER THINK THAT YOU “CAN'T UNDERSTAND” CODING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"Programming isn't about what you know; it's about what you can figure out." - Chris Pine, Learn to Program</a:t>
            </a:r>
            <a:endParaRPr i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00" y="3111050"/>
            <a:ext cx="2274000" cy="1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00" y="3154250"/>
            <a:ext cx="2209200" cy="1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769000" y="4550400"/>
            <a:ext cx="58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479800" y="4550400"/>
            <a:ext cx="58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1376775" y="2813243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b="0" i="0" lang="en" sz="33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would you want to ideally learn how to do with computers?</a:t>
            </a:r>
            <a:endParaRPr b="0" i="0" sz="3300" u="none" cap="none" strike="noStrike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121" name="Google Shape;121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22" name="Google Shape;122;p21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would you want to ideally learn how to do with computers?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3" name="Google Shape;123;p21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24" name="Google Shape;124;p21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125" name="Google Shape;125;p2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1376775" y="2993738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experience? </a:t>
            </a:r>
            <a:b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706850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136" name="Google Shape;136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37" name="Google Shape;137;p23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Coding experience?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38" name="Google Shape;138;p23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39" name="Google Shape;139;p23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140" name="Google Shape;140;p2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VS Code</a:t>
            </a:r>
            <a:endParaRPr/>
          </a:p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152" name="Google Shape;152;p25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VS Code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https://code.visualstudio.com/download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13" y="2019974"/>
            <a:ext cx="6231936" cy="29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2430350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5311325" y="3830775"/>
            <a:ext cx="847200" cy="4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25"/>
          <p:cNvSpPr/>
          <p:nvPr/>
        </p:nvSpPr>
        <p:spPr>
          <a:xfrm flipH="1">
            <a:off x="62411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1845950" y="3923763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163" name="Google Shape;163;p26"/>
          <p:cNvSpPr txBox="1"/>
          <p:nvPr/>
        </p:nvSpPr>
        <p:spPr>
          <a:xfrm>
            <a:off x="0" y="1160300"/>
            <a:ext cx="90483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Important: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Accept all default settings.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62375" y="2574181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165" name="Google Shape;165;p26"/>
          <p:cNvSpPr txBox="1"/>
          <p:nvPr/>
        </p:nvSpPr>
        <p:spPr>
          <a:xfrm>
            <a:off x="0" y="3261728"/>
            <a:ext cx="90483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Install Anaconda Navigator</a:t>
            </a:r>
            <a:endParaRPr/>
          </a:p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77" name="Google Shape;177;p28"/>
          <p:cNvSpPr txBox="1"/>
          <p:nvPr/>
        </p:nvSpPr>
        <p:spPr>
          <a:xfrm>
            <a:off x="467250" y="12903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is a distribution of </a:t>
            </a: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that includes tools and packages geared towards scientific computing (such as data science and machine learning)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graphical user interface (GUI) allowing users to install and manage their programming environment without command line (terminal) prompts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625" y="3454325"/>
            <a:ext cx="2968758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77604" y="1461925"/>
            <a:ext cx="7588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 Introductions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Logistics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Install Anaconda Navigator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Set up a Folder Structure for APS106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VSCode/Jupyter Notebook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UofT JupyterHub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Questions?</a:t>
            </a:r>
            <a:endParaRPr/>
          </a:p>
        </p:txBody>
      </p:sp>
      <p:sp>
        <p:nvSpPr>
          <p:cNvPr id="44" name="Google Shape;44;p1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genda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</a:t>
            </a:r>
            <a:endParaRPr sz="1100"/>
          </a:p>
        </p:txBody>
      </p:sp>
      <p:sp>
        <p:nvSpPr>
          <p:cNvPr id="184" name="Google Shape;184;p29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013" y="2004225"/>
            <a:ext cx="6695977" cy="29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/>
          <p:nvPr/>
        </p:nvSpPr>
        <p:spPr>
          <a:xfrm>
            <a:off x="5817800" y="4626025"/>
            <a:ext cx="752700" cy="2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29"/>
          <p:cNvSpPr/>
          <p:nvPr/>
        </p:nvSpPr>
        <p:spPr>
          <a:xfrm flipH="1">
            <a:off x="6680300" y="4626025"/>
            <a:ext cx="5802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Anaconda</a:t>
            </a:r>
            <a:endParaRPr sz="1100"/>
          </a:p>
        </p:txBody>
      </p:sp>
      <p:sp>
        <p:nvSpPr>
          <p:cNvPr id="193" name="Google Shape;193;p30"/>
          <p:cNvSpPr txBox="1"/>
          <p:nvPr/>
        </p:nvSpPr>
        <p:spPr>
          <a:xfrm>
            <a:off x="467250" y="1137900"/>
            <a:ext cx="8209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install Anaconda from the following link: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https://www.anaconda.com/download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63" y="1972873"/>
            <a:ext cx="6729073" cy="30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1301550" y="4594650"/>
            <a:ext cx="1035000" cy="4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p30"/>
          <p:cNvSpPr/>
          <p:nvPr/>
        </p:nvSpPr>
        <p:spPr>
          <a:xfrm flipH="1">
            <a:off x="2430350" y="4672950"/>
            <a:ext cx="4707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endParaRPr sz="1100"/>
          </a:p>
        </p:txBody>
      </p:sp>
      <p:sp>
        <p:nvSpPr>
          <p:cNvPr id="202" name="Google Shape;202;p31"/>
          <p:cNvSpPr txBox="1"/>
          <p:nvPr/>
        </p:nvSpPr>
        <p:spPr>
          <a:xfrm>
            <a:off x="0" y="1137900"/>
            <a:ext cx="904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be mainly using “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in this course. Let’s click on “Launch”!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1597675"/>
            <a:ext cx="6138798" cy="33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4406475" y="4406475"/>
            <a:ext cx="470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Set up a Folder Structure for APS106</a:t>
            </a:r>
            <a:endParaRPr/>
          </a:p>
        </p:txBody>
      </p:sp>
      <p:sp>
        <p:nvSpPr>
          <p:cNvPr id="210" name="Google Shape;210;p32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Organized, Stay Efficient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It's not a good idea to store all your files in the Downloads folder!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Let's create a folder for APS106 (e.g., on Desktop) and organize your files there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75" y="2238675"/>
            <a:ext cx="5598451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3"/>
          <p:cNvCxnSpPr/>
          <p:nvPr/>
        </p:nvCxnSpPr>
        <p:spPr>
          <a:xfrm flipH="1" rot="10800000">
            <a:off x="3459325" y="3451500"/>
            <a:ext cx="520200" cy="2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3"/>
          <p:cNvSpPr txBox="1"/>
          <p:nvPr/>
        </p:nvSpPr>
        <p:spPr>
          <a:xfrm>
            <a:off x="3966275" y="321500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lab1, lab2,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0" name="Google Shape;220;p33"/>
          <p:cNvCxnSpPr>
            <a:endCxn id="221" idx="1"/>
          </p:cNvCxnSpPr>
          <p:nvPr/>
        </p:nvCxnSpPr>
        <p:spPr>
          <a:xfrm>
            <a:off x="3645525" y="4135900"/>
            <a:ext cx="570000" cy="7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3"/>
          <p:cNvSpPr txBox="1"/>
          <p:nvPr/>
        </p:nvSpPr>
        <p:spPr>
          <a:xfrm>
            <a:off x="4215525" y="4004950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tutorial0, tutorial1, …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download files from Quercus!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150" y="1356550"/>
            <a:ext cx="91440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Quercus -&gt; Modules -&gt;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 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Download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tutorial0.zip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Unzip the zip file and move it in your folder for APS106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38" y="2797125"/>
            <a:ext cx="4520525" cy="20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3316550" y="4210200"/>
            <a:ext cx="607500" cy="21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VSCode/Jupyter Notebook</a:t>
            </a:r>
            <a:endParaRPr/>
          </a:p>
        </p:txBody>
      </p: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environment. Think of them as "smart" text editors specifically designed for writing code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IDEs basically contain </a:t>
            </a:r>
            <a:r>
              <a:rPr lang="en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you need to code!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code editor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place to type and edit code, usually with colour-coded syntax highlighting to improve readability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4966313" y="4762750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700" y="2727775"/>
            <a:ext cx="3003649" cy="22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/>
        </p:nvSpPr>
        <p:spPr>
          <a:xfrm>
            <a:off x="462375" y="5636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compilers or interpreters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Turns the readable Python code into something the machine can understand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2789600"/>
            <a:ext cx="3706650" cy="20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42050" y="3147850"/>
            <a:ext cx="8859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Ali Tohidifar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(TUT06, TUT08)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>
                <a:solidFill>
                  <a:schemeClr val="dk1"/>
                </a:solidFill>
              </a:rPr>
              <a:t>PhD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>
                <a:solidFill>
                  <a:schemeClr val="dk1"/>
                </a:solidFill>
              </a:rPr>
              <a:t>Computer Vision, Basketball, Snowboarding, Guitar</a:t>
            </a:r>
            <a:endParaRPr/>
          </a:p>
        </p:txBody>
      </p:sp>
      <p:sp>
        <p:nvSpPr>
          <p:cNvPr id="50" name="Google Shape;50;p1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- TA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631050" y="1214625"/>
            <a:ext cx="1881900" cy="18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/>
        </p:nvSpPr>
        <p:spPr>
          <a:xfrm>
            <a:off x="436050" y="376700"/>
            <a:ext cx="8272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VSCode is an IDE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150" y="907575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Integrated Development Environments (IDEs) are programs that provides tools and features to programmers in a unified environment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IDEs often include: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Debuggers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ause the code at pre-determined locations and go line-by-line through your code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4288188" y="4783525"/>
            <a:ext cx="5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Source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138" y="2842425"/>
            <a:ext cx="4700027" cy="2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3332975" y="2547250"/>
            <a:ext cx="3806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Continue, step over, step in/out, restart, stop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3699000" y="2842425"/>
            <a:ext cx="873000" cy="15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2222150" y="3768975"/>
            <a:ext cx="270900" cy="29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1049450" y="376720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 and Debug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3798925" y="4267600"/>
            <a:ext cx="3123300" cy="6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6922225" y="4438150"/>
            <a:ext cx="1172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Debug console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403150" y="17791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9" name="Google Shape;279;p40"/>
          <p:cNvCxnSpPr/>
          <p:nvPr/>
        </p:nvCxnSpPr>
        <p:spPr>
          <a:xfrm flipH="1">
            <a:off x="597900" y="1459625"/>
            <a:ext cx="430800" cy="27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40"/>
          <p:cNvSpPr txBox="1"/>
          <p:nvPr/>
        </p:nvSpPr>
        <p:spPr>
          <a:xfrm>
            <a:off x="1028700" y="115550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Open/Save files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1" name="Google Shape;281;p40"/>
          <p:cNvCxnSpPr/>
          <p:nvPr/>
        </p:nvCxnSpPr>
        <p:spPr>
          <a:xfrm flipH="1">
            <a:off x="2085025" y="1417950"/>
            <a:ext cx="1376400" cy="7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0"/>
          <p:cNvSpPr txBox="1"/>
          <p:nvPr/>
        </p:nvSpPr>
        <p:spPr>
          <a:xfrm>
            <a:off x="3252375" y="100051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Filename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 flipH="1">
            <a:off x="3578925" y="1765475"/>
            <a:ext cx="897300" cy="59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40"/>
          <p:cNvSpPr txBox="1"/>
          <p:nvPr/>
        </p:nvSpPr>
        <p:spPr>
          <a:xfrm>
            <a:off x="3933050" y="1388963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path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5" name="Google Shape;285;p40"/>
          <p:cNvCxnSpPr/>
          <p:nvPr/>
        </p:nvCxnSpPr>
        <p:spPr>
          <a:xfrm>
            <a:off x="549700" y="2258250"/>
            <a:ext cx="1438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40"/>
          <p:cNvCxnSpPr/>
          <p:nvPr/>
        </p:nvCxnSpPr>
        <p:spPr>
          <a:xfrm>
            <a:off x="597900" y="2452350"/>
            <a:ext cx="294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0"/>
          <p:cNvSpPr/>
          <p:nvPr/>
        </p:nvSpPr>
        <p:spPr>
          <a:xfrm>
            <a:off x="549700" y="2646450"/>
            <a:ext cx="8402700" cy="180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618100" y="33379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cells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75" y="1799025"/>
            <a:ext cx="8839204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/>
          <p:nvPr/>
        </p:nvSpPr>
        <p:spPr>
          <a:xfrm>
            <a:off x="549700" y="2613450"/>
            <a:ext cx="8402700" cy="875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583875" y="27383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7" name="Google Shape;297;p41"/>
          <p:cNvCxnSpPr/>
          <p:nvPr/>
        </p:nvCxnSpPr>
        <p:spPr>
          <a:xfrm rot="10800000">
            <a:off x="877050" y="2807975"/>
            <a:ext cx="7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1"/>
          <p:cNvSpPr txBox="1"/>
          <p:nvPr/>
        </p:nvSpPr>
        <p:spPr>
          <a:xfrm>
            <a:off x="1654250" y="2570600"/>
            <a:ext cx="514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this cell (or Shift + Enter)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549700" y="2446500"/>
            <a:ext cx="451200" cy="1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4209975" y="1309413"/>
            <a:ext cx="4808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cell under the current one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1" name="Google Shape;301;p41"/>
          <p:cNvCxnSpPr>
            <a:stCxn id="300" idx="2"/>
            <a:endCxn id="299" idx="3"/>
          </p:cNvCxnSpPr>
          <p:nvPr/>
        </p:nvCxnSpPr>
        <p:spPr>
          <a:xfrm flipH="1">
            <a:off x="1001025" y="1728513"/>
            <a:ext cx="5613000" cy="80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1"/>
          <p:cNvSpPr/>
          <p:nvPr/>
        </p:nvSpPr>
        <p:spPr>
          <a:xfrm>
            <a:off x="8521050" y="2668800"/>
            <a:ext cx="222900" cy="19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825550" y="3582250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Delete the cell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4" name="Google Shape;304;p41"/>
          <p:cNvCxnSpPr>
            <a:endCxn id="302" idx="2"/>
          </p:cNvCxnSpPr>
          <p:nvPr/>
        </p:nvCxnSpPr>
        <p:spPr>
          <a:xfrm flipH="1" rot="10800000">
            <a:off x="7896000" y="2863800"/>
            <a:ext cx="736500" cy="79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41"/>
          <p:cNvSpPr txBox="1"/>
          <p:nvPr/>
        </p:nvSpPr>
        <p:spPr>
          <a:xfrm>
            <a:off x="377950" y="1006725"/>
            <a:ext cx="3831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(drag&amp;drop or 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↑ /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 + </a:t>
            </a: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↓ 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Move up/down the cell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3878350" y="304343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764025" y="4561275"/>
            <a:ext cx="583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output</a:t>
            </a:r>
            <a:endParaRPr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 rot="10800000">
            <a:off x="959250" y="3697750"/>
            <a:ext cx="458700" cy="98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1"/>
          <p:cNvSpPr/>
          <p:nvPr/>
        </p:nvSpPr>
        <p:spPr>
          <a:xfrm>
            <a:off x="549700" y="3835000"/>
            <a:ext cx="293100" cy="56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0" name="Google Shape;310;p41"/>
          <p:cNvCxnSpPr>
            <a:stCxn id="305" idx="1"/>
            <a:endCxn id="309" idx="1"/>
          </p:cNvCxnSpPr>
          <p:nvPr/>
        </p:nvCxnSpPr>
        <p:spPr>
          <a:xfrm>
            <a:off x="377950" y="1402875"/>
            <a:ext cx="171900" cy="2717100"/>
          </a:xfrm>
          <a:prstGeom prst="bentConnector3">
            <a:avLst>
              <a:gd fmla="val -13852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(Jupyter Notebook)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sure you have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extensions installed!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1" y="1773294"/>
            <a:ext cx="5434348" cy="14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25" y="3460300"/>
            <a:ext cx="5434348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/>
          <p:nvPr/>
        </p:nvSpPr>
        <p:spPr>
          <a:xfrm>
            <a:off x="347550" y="2955050"/>
            <a:ext cx="2931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139025" y="1445750"/>
            <a:ext cx="790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write our first program, and save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Open File -&gt; Go to the APS106 folder and select tutorial0_demo_jupyter.ipynb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first code cell, write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print("Hello World!")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cell (if asked, select “base (Python 3.12.7)”)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-&gt; Save as -&gt; save it as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tutorial0_demo_jupyter.ipynb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new Jupyter Notebook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151350" y="1299925"/>
            <a:ext cx="8841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can create a new notebook on VS Code too!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Steps: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Launch VS Code through Anaconda Navigator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AutoNum type="arabicPeriod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the command palette (“Search” on top), type in “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 create new jupyter notebook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and select “Create: New Jupyter Notebook”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8" y="2934325"/>
            <a:ext cx="6180337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/>
        </p:nvSpPr>
        <p:spPr>
          <a:xfrm>
            <a:off x="150" y="1122200"/>
            <a:ext cx="91440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you open a </a:t>
            </a:r>
            <a:r>
              <a:rPr lang="en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file, an editor with a different layout appears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 (Python script)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1624400"/>
            <a:ext cx="8897500" cy="2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/>
          <p:nvPr/>
        </p:nvSpPr>
        <p:spPr>
          <a:xfrm>
            <a:off x="8326925" y="1890375"/>
            <a:ext cx="293100" cy="23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45"/>
          <p:cNvSpPr txBox="1"/>
          <p:nvPr/>
        </p:nvSpPr>
        <p:spPr>
          <a:xfrm>
            <a:off x="5932950" y="762375"/>
            <a:ext cx="3211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Execute the Python script</a:t>
            </a:r>
            <a:endParaRPr sz="21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2" name="Google Shape;342;p45"/>
          <p:cNvCxnSpPr>
            <a:endCxn id="340" idx="0"/>
          </p:cNvCxnSpPr>
          <p:nvPr/>
        </p:nvCxnSpPr>
        <p:spPr>
          <a:xfrm>
            <a:off x="8173775" y="1181475"/>
            <a:ext cx="299700" cy="7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5"/>
          <p:cNvSpPr/>
          <p:nvPr/>
        </p:nvSpPr>
        <p:spPr>
          <a:xfrm>
            <a:off x="521900" y="2253950"/>
            <a:ext cx="8402700" cy="735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590300" y="2411888"/>
            <a:ext cx="226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Editor</a:t>
            </a:r>
            <a:r>
              <a:rPr b="1" lang="en" sz="2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Pane</a:t>
            </a:r>
            <a:endParaRPr b="1" sz="2400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521900" y="3058475"/>
            <a:ext cx="8402700" cy="11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7089700" y="3675175"/>
            <a:ext cx="164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endParaRPr b="1" sz="2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7" name="Google Shape;347;p45"/>
          <p:cNvCxnSpPr/>
          <p:nvPr/>
        </p:nvCxnSpPr>
        <p:spPr>
          <a:xfrm>
            <a:off x="1584750" y="2077525"/>
            <a:ext cx="18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practice!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>
            <a:off x="151350" y="1238900"/>
            <a:ext cx="8841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open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tutorial0_demo_py.py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VS Code, modify the code based on the instruction, and run it!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800"/>
            <a:ext cx="8839204" cy="21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We'll switch from .ipynb to .py files later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 Notebooks (.ipynb) are interactive and beginner-friendly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scripts (.py)  are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standard format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Python programs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are suited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building and running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larger projects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We’ll switch to .py files in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lab5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ctrTitle"/>
          </p:nvPr>
        </p:nvSpPr>
        <p:spPr>
          <a:xfrm>
            <a:off x="188976" y="1848250"/>
            <a:ext cx="740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UofT JupyterHub</a:t>
            </a:r>
            <a:endParaRPr/>
          </a:p>
        </p:txBody>
      </p: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72500" y="1255525"/>
            <a:ext cx="87189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Tutorials are for your benefit - </a:t>
            </a:r>
            <a:r>
              <a:rPr b="1" lang="en" sz="2200"/>
              <a:t>no grading</a:t>
            </a:r>
            <a:endParaRPr b="1"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We will review previous weeks labs &amp; lecture content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From Week 2, we will focus on </a:t>
            </a:r>
            <a:r>
              <a:rPr b="1" lang="en" sz="2200"/>
              <a:t>coding problems</a:t>
            </a:r>
            <a:r>
              <a:rPr lang="en" sz="2200"/>
              <a:t>!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Be sure to </a:t>
            </a:r>
            <a:r>
              <a:rPr b="1" lang="en" sz="2200"/>
              <a:t>ask lots of questions</a:t>
            </a:r>
            <a:r>
              <a:rPr lang="en" sz="2200"/>
              <a:t> and have Python open. </a:t>
            </a:r>
            <a:endParaRPr sz="2200"/>
          </a:p>
          <a:p>
            <a:pPr indent="27940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here to help you!</a:t>
            </a:r>
            <a:endParaRPr b="1"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5"/>
              <a:buNone/>
            </a:pPr>
            <a:r>
              <a:t/>
            </a:r>
            <a:endParaRPr sz="2200"/>
          </a:p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Questions outside of tutorial time?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Post to </a:t>
            </a:r>
            <a:r>
              <a:rPr b="1" lang="en" sz="2200"/>
              <a:t>Piazza</a:t>
            </a:r>
            <a:r>
              <a:rPr lang="en" sz="2200"/>
              <a:t> - all TAs/instructors and your peers can answer questions quickly</a:t>
            </a:r>
            <a:endParaRPr sz="2200"/>
          </a:p>
          <a:p>
            <a:pPr indent="-266700" lvl="1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Coffee Time</a:t>
            </a:r>
            <a:r>
              <a:rPr lang="en" sz="2200"/>
              <a:t> – drop-in hours for 1on1 help 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Logistics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UofT JupyterHub?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139025" y="1445750"/>
            <a:ext cx="88413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 at </a:t>
            </a:r>
            <a:r>
              <a:rPr lang="en" sz="2000" u="sng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https://jupyter.utoronto.ca/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Cloud-based Jupyter Notebook service that allows us to run Jupyter Notebooks (.ipynb files) directly from a web browser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need to install anything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 to your UofT account, all lecture notes are stored as a copy in JupyterHub!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/>
        </p:nvSpPr>
        <p:spPr>
          <a:xfrm>
            <a:off x="462375" y="563600"/>
            <a:ext cx="8272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try UofT JupyterHub!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151350" y="1154850"/>
            <a:ext cx="8841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Homepage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APS106 Modules on Quercus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Tutorial 0 - Setting Up A Development Environment</a:t>
            </a: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week1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Click on </a:t>
            </a: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JupyterHub Starter Link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88" y="2226750"/>
            <a:ext cx="5668961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/>
        </p:nvSpPr>
        <p:spPr>
          <a:xfrm>
            <a:off x="139500" y="2784525"/>
            <a:ext cx="8809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Reference: If VS Code does not appear in Anaconda.</a:t>
            </a:r>
            <a:endParaRPr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2826300" y="1449675"/>
            <a:ext cx="349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Troubleshooting</a:t>
            </a:r>
            <a:endParaRPr sz="3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/>
          </a:p>
        </p:txBody>
      </p:sp>
      <p:sp>
        <p:nvSpPr>
          <p:cNvPr id="391" name="Google Shape;391;p52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3199025"/>
            <a:ext cx="4769823" cy="1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(Windows)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t/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0" y="1160300"/>
            <a:ext cx="9048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the .exe file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VSCodeUserSetup-x64-1.96.2.exe)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install VS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 to Anaconda-Navigator → File → Preferences → Configure Navigator → Change the following lines of 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[home]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vscode_enable = True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[applications]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vscode_path = C:\Users\{USERNAME}\AppData\Local\Programs\Microsoft VS Code</a:t>
            </a: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Restart Anaconda Navigator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188200" y="3738225"/>
            <a:ext cx="3575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(If you don’t see AppData, click on View -&gt; Show -&gt; Hidden items)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4308000" y="3575300"/>
            <a:ext cx="4614600" cy="122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VS Code might be under C:\Program Files (x86) - if so, vscode_path should be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C:\Program Files (x86)\Microsoft VS Code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instead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462375" y="563603"/>
            <a:ext cx="639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 VS Code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(MacOS)</a:t>
            </a:r>
            <a:endParaRPr sz="1100"/>
          </a:p>
        </p:txBody>
      </p:sp>
      <p:sp>
        <p:nvSpPr>
          <p:cNvPr id="407" name="Google Shape;407;p54"/>
          <p:cNvSpPr txBox="1"/>
          <p:nvPr/>
        </p:nvSpPr>
        <p:spPr>
          <a:xfrm>
            <a:off x="0" y="1160300"/>
            <a:ext cx="90483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archive, extract the archive contents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(e.g., VSCode-darwin-universal.zip)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Drag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Code.app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the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Double click the VS Code icon from the Applications folder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●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Anaconda Navigator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see if you can find </a:t>
            </a:r>
            <a:r>
              <a:rPr b="1" i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VS Code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Home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If not: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</a:t>
            </a: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Terminal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(from 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Finder</a:t>
            </a: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open the Applications/Utilities folder and double-click Terminal)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type in the following command and press Enter: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■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conda config --set vscode /usr/local/bin/code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2500" y="1255525"/>
            <a:ext cx="871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URL - </a:t>
            </a:r>
            <a:r>
              <a:rPr lang="en" sz="2200" u="sng">
                <a:solidFill>
                  <a:srgbClr val="3D464D"/>
                </a:solidFill>
              </a:rPr>
              <a:t>https://forms.gle/s8VTXuMrVezatbQU7</a:t>
            </a:r>
            <a:endParaRPr sz="2200"/>
          </a:p>
        </p:txBody>
      </p:sp>
      <p:sp>
        <p:nvSpPr>
          <p:cNvPr id="63" name="Google Shape;63;p14"/>
          <p:cNvSpPr txBox="1"/>
          <p:nvPr/>
        </p:nvSpPr>
        <p:spPr>
          <a:xfrm>
            <a:off x="462375" y="563600"/>
            <a:ext cx="751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Online Tutorials/Office Hours Survey</a:t>
            </a:r>
            <a:endParaRPr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p14" title="qrcode_docs.google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363" y="1769700"/>
            <a:ext cx="3129275" cy="3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428394" y="2813250"/>
            <a:ext cx="82431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one boring task in your life you wish a robot could do for you?</a:t>
            </a: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77" name="Google Shape;77;p1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one boring task in your life you wish a robot could do for you?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1" name="Google Shape;81;p1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82" name="Google Shape;82;p1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0" y="280175"/>
            <a:ext cx="9020100" cy="4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aseline="30000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42900" lvl="0" marL="40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1800"/>
              <a:buFont typeface="Noto Sans Symbols"/>
              <a:buChar char="●"/>
            </a:pPr>
            <a:r>
              <a:rPr i="1" lang="en" sz="18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</a:t>
            </a:r>
            <a:r>
              <a:rPr b="1" i="1" lang="en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</a:t>
            </a:r>
            <a:r>
              <a:rPr b="1" i="1" lang="en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the closest thing we have to a superpower!</a:t>
            </a:r>
            <a:r>
              <a:rPr i="1" lang="en" sz="18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 - </a:t>
            </a:r>
            <a:r>
              <a:rPr i="1" lang="en" sz="10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Drew Houston, Dropbox Co-founder</a:t>
            </a:r>
            <a:endParaRPr i="1" sz="10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empowers you to solve real-world problems creatively.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Code is the driving force behind technological innovations.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opens doors to a plethora of career opportunities.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Quattrocento Sans"/>
              <a:buChar char="●"/>
            </a:pPr>
            <a:r>
              <a:rPr lang="en" sz="16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 line of code is a step towards building solutions that make a difference.</a:t>
            </a:r>
            <a:endParaRPr sz="16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0" y="2845700"/>
            <a:ext cx="2182700" cy="2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50" y="2845703"/>
            <a:ext cx="2182700" cy="2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860800" y="3902400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rgbClr val="3741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Images Created by DALL-E, an AI Image Generation Model developed by OpenAI</a:t>
            </a:r>
            <a:endParaRPr sz="900">
              <a:solidFill>
                <a:srgbClr val="3741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0" y="243875"/>
            <a:ext cx="90666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code?</a:t>
            </a:r>
            <a:r>
              <a:rPr baseline="30000"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aseline="30000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Real-World Examples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30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700"/>
              <a:buFont typeface="Noto Sans Symbol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 wondered how Netflix suggests movies you might like?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30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700"/>
              <a:buFont typeface="Noto Sans Symbol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and algorithms enable early disease detection, enhance diagnostic accuracy, and save lives.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30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1FF"/>
              </a:buClr>
              <a:buSzPts val="700"/>
              <a:buFont typeface="Noto Sans Symbols"/>
              <a:buChar char="●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Reality (VR) and Augmented Reality (AR) experiences are crafted through intricate code, with gaming, simulation, and immersive experiences depending on the skills of programmers.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3D464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00" y="3045600"/>
            <a:ext cx="23262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306" y="3045600"/>
            <a:ext cx="2415693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IMG_256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600" y="3045600"/>
            <a:ext cx="1337610" cy="18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457000" y="2750400"/>
            <a:ext cx="145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AI-generated (DALL-E) 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524488" y="2750400"/>
            <a:ext cx="63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6776875" y="2750400"/>
            <a:ext cx="63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D464D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